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Poppi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oppins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oppins-italic.fntdata"/><Relationship Id="rId16" Type="http://schemas.openxmlformats.org/officeDocument/2006/relationships/slide" Target="slides/slide11.xml"/><Relationship Id="rId38" Type="http://schemas.openxmlformats.org/officeDocument/2006/relationships/font" Target="fonts/Poppi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d6f915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d6f915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7d6f9159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7d6f9159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7d6f9159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7d6f9159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7d6f9159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7d6f9159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7d6f9159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7d6f9159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7d6f9159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7d6f9159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7d6f9159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7d6f9159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7d6f9159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7d6f9159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7d6f9159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7d6f9159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7d6f9159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7d6f9159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7d6f9159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7d6f9159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7d6f9159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7d6f9159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7d6f9159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7d6f9159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7d6f91598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7d6f9159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7d6f91598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7d6f91598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7d6f9159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7d6f9159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7d6f9159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7d6f9159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7d6f91598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7d6f91598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7d6f9159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7d6f9159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7d6f9159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7d6f9159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7d6f91598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7d6f91598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7d6f91598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7d6f91598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7d6f9159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7d6f9159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57d6f91598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57d6f91598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7d6f91598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7d6f91598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7d6f9159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7d6f9159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7d6f9159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7d6f9159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7d6f9159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7d6f9159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7d6f9159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7d6f9159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7d6f9159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7d6f9159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7d6f9159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7d6f9159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Relationship Id="rId8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0" Type="http://schemas.openxmlformats.org/officeDocument/2006/relationships/image" Target="../media/image15.png"/><Relationship Id="rId9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24.png"/><Relationship Id="rId8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22.png"/><Relationship Id="rId8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26.png"/><Relationship Id="rId8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9" Type="http://schemas.openxmlformats.org/officeDocument/2006/relationships/image" Target="../media/image35.png"/><Relationship Id="rId5" Type="http://schemas.openxmlformats.org/officeDocument/2006/relationships/image" Target="../media/image3.png"/><Relationship Id="rId6" Type="http://schemas.openxmlformats.org/officeDocument/2006/relationships/image" Target="../media/image27.png"/><Relationship Id="rId7" Type="http://schemas.openxmlformats.org/officeDocument/2006/relationships/image" Target="../media/image46.png"/><Relationship Id="rId8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0" Type="http://schemas.openxmlformats.org/officeDocument/2006/relationships/image" Target="../media/image32.png"/><Relationship Id="rId9" Type="http://schemas.openxmlformats.org/officeDocument/2006/relationships/image" Target="../media/image37.png"/><Relationship Id="rId5" Type="http://schemas.openxmlformats.org/officeDocument/2006/relationships/image" Target="../media/image3.png"/><Relationship Id="rId6" Type="http://schemas.openxmlformats.org/officeDocument/2006/relationships/image" Target="../media/image29.png"/><Relationship Id="rId7" Type="http://schemas.openxmlformats.org/officeDocument/2006/relationships/image" Target="../media/image38.png"/><Relationship Id="rId8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10" Type="http://schemas.openxmlformats.org/officeDocument/2006/relationships/image" Target="../media/image36.png"/><Relationship Id="rId9" Type="http://schemas.openxmlformats.org/officeDocument/2006/relationships/image" Target="../media/image45.png"/><Relationship Id="rId5" Type="http://schemas.openxmlformats.org/officeDocument/2006/relationships/image" Target="../media/image3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40.png"/><Relationship Id="rId5" Type="http://schemas.openxmlformats.org/officeDocument/2006/relationships/image" Target="../media/image3.png"/><Relationship Id="rId6" Type="http://schemas.openxmlformats.org/officeDocument/2006/relationships/image" Target="../media/image38.png"/><Relationship Id="rId7" Type="http://schemas.openxmlformats.org/officeDocument/2006/relationships/image" Target="../media/image44.png"/><Relationship Id="rId8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0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png"/><Relationship Id="rId10" Type="http://schemas.openxmlformats.org/officeDocument/2006/relationships/image" Target="../media/image54.png"/><Relationship Id="rId13" Type="http://schemas.openxmlformats.org/officeDocument/2006/relationships/image" Target="../media/image57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58.png"/><Relationship Id="rId14" Type="http://schemas.openxmlformats.org/officeDocument/2006/relationships/image" Target="../media/image59.png"/><Relationship Id="rId5" Type="http://schemas.openxmlformats.org/officeDocument/2006/relationships/image" Target="../media/image3.png"/><Relationship Id="rId6" Type="http://schemas.openxmlformats.org/officeDocument/2006/relationships/image" Target="../media/image52.png"/><Relationship Id="rId7" Type="http://schemas.openxmlformats.org/officeDocument/2006/relationships/image" Target="../media/image55.png"/><Relationship Id="rId8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3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842400" y="1481775"/>
            <a:ext cx="4345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Isack Odero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155350" y="2137275"/>
            <a:ext cx="48333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ML Eng</a:t>
            </a:r>
            <a:br>
              <a:rPr b="1" lang="en-GB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lang="en-GB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LogAI</a:t>
            </a:r>
            <a:endParaRPr b="1"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" name="Google Shape;56;p13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1944300" y="2225400"/>
            <a:ext cx="5255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Computers “See”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/>
        </p:nvSpPr>
        <p:spPr>
          <a:xfrm>
            <a:off x="1210450" y="0"/>
            <a:ext cx="6912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Images are Numbers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1512000" y="3327675"/>
            <a:ext cx="5020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➔"/>
            </a:pPr>
            <a:r>
              <a:rPr lang="en-GB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 image is just a matrix of numbers [0, 255]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➔"/>
            </a:pPr>
            <a:r>
              <a:rPr lang="en-GB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I.e. 1080x1080x3 an RGB image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6">
            <a:alphaModFix/>
          </a:blip>
          <a:srcRect b="20933" l="10425" r="67007" t="23933"/>
          <a:stretch/>
        </p:blipFill>
        <p:spPr>
          <a:xfrm>
            <a:off x="1210450" y="1600850"/>
            <a:ext cx="1198825" cy="164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 rotWithShape="1">
          <a:blip r:embed="rId7">
            <a:alphaModFix/>
          </a:blip>
          <a:srcRect b="19603" l="38567" r="36872" t="23125"/>
          <a:stretch/>
        </p:blipFill>
        <p:spPr>
          <a:xfrm>
            <a:off x="3177675" y="1568825"/>
            <a:ext cx="1304675" cy="171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 rotWithShape="1">
          <a:blip r:embed="rId8">
            <a:alphaModFix/>
          </a:blip>
          <a:srcRect b="19588" l="66681" r="8308" t="18736"/>
          <a:stretch/>
        </p:blipFill>
        <p:spPr>
          <a:xfrm>
            <a:off x="5370800" y="1668875"/>
            <a:ext cx="1089650" cy="151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4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/>
        </p:nvSpPr>
        <p:spPr>
          <a:xfrm>
            <a:off x="1210450" y="0"/>
            <a:ext cx="6912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Tasks in Computer Vision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3038" y="901125"/>
            <a:ext cx="7087115" cy="299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1107025" y="0"/>
            <a:ext cx="7585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Learning Feature Representations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3050" y="993175"/>
            <a:ext cx="7097275" cy="29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1944300" y="2225400"/>
            <a:ext cx="5255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 Architecture for Many Applications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7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650" y="616625"/>
            <a:ext cx="7933256" cy="3683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3250" y="1320700"/>
            <a:ext cx="6522875" cy="200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9250" y="1138614"/>
            <a:ext cx="3761025" cy="32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1107025" y="0"/>
            <a:ext cx="815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Classification: Breast Cancer Screen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86801" y="2266050"/>
            <a:ext cx="1934970" cy="13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59150" y="2686936"/>
            <a:ext cx="502725" cy="2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0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1107025" y="0"/>
            <a:ext cx="815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Object Detection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4351" y="1223400"/>
            <a:ext cx="1556924" cy="10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9425" y="845100"/>
            <a:ext cx="2037380" cy="359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21575" y="1608848"/>
            <a:ext cx="502725" cy="2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11573" y="1476881"/>
            <a:ext cx="1452750" cy="539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67600" y="2749625"/>
            <a:ext cx="1920999" cy="13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5413" y="3024675"/>
            <a:ext cx="1556924" cy="10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21575" y="3447248"/>
            <a:ext cx="502725" cy="2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5475" y="1608848"/>
            <a:ext cx="502725" cy="2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51850" y="3447248"/>
            <a:ext cx="502725" cy="2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1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1107025" y="0"/>
            <a:ext cx="815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Semantic Segmentation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9501" y="1690325"/>
            <a:ext cx="1934970" cy="13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225" y="1520800"/>
            <a:ext cx="2030875" cy="197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03375" y="1385915"/>
            <a:ext cx="2030875" cy="2114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68937" y="2239923"/>
            <a:ext cx="502725" cy="2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6975" y="2137448"/>
            <a:ext cx="502725" cy="2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1333675" y="862950"/>
            <a:ext cx="6912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How Computer See and Talk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407950" y="1718825"/>
            <a:ext cx="5020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➔"/>
            </a:pPr>
            <a:r>
              <a:rPr lang="en-GB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Computer Vision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1407950" y="2571750"/>
            <a:ext cx="5020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➔"/>
            </a:pPr>
            <a:r>
              <a:rPr lang="en-GB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Sequence Modeling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2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 txBox="1"/>
          <p:nvPr/>
        </p:nvSpPr>
        <p:spPr>
          <a:xfrm>
            <a:off x="1107025" y="0"/>
            <a:ext cx="815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Continuous Control Navigation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263" y="2194025"/>
            <a:ext cx="1934970" cy="13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450" y="1525500"/>
            <a:ext cx="1882001" cy="2397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99050" y="1285875"/>
            <a:ext cx="278130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04275" y="2743623"/>
            <a:ext cx="502725" cy="20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2500" y="2776523"/>
            <a:ext cx="502725" cy="2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3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 txBox="1"/>
          <p:nvPr/>
        </p:nvSpPr>
        <p:spPr>
          <a:xfrm>
            <a:off x="1107025" y="0"/>
            <a:ext cx="815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Deep Learning for Computer Vision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7026" y="1097450"/>
            <a:ext cx="1934970" cy="13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378" y="808425"/>
            <a:ext cx="7945472" cy="349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4"/>
          <p:cNvSpPr txBox="1"/>
          <p:nvPr/>
        </p:nvSpPr>
        <p:spPr>
          <a:xfrm>
            <a:off x="1944300" y="2225400"/>
            <a:ext cx="5255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Sequence Modeling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66" name="Google Shape;2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5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/>
          <p:nvPr/>
        </p:nvSpPr>
        <p:spPr>
          <a:xfrm>
            <a:off x="1107025" y="0"/>
            <a:ext cx="8153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Given an Image of a ball, can you predict where it will go next?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35"/>
          <p:cNvSpPr/>
          <p:nvPr/>
        </p:nvSpPr>
        <p:spPr>
          <a:xfrm>
            <a:off x="1589350" y="2032675"/>
            <a:ext cx="632400" cy="615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2486150" y="2032675"/>
            <a:ext cx="632400" cy="6156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3382950" y="2032675"/>
            <a:ext cx="632400" cy="6156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>
            <a:off x="4279750" y="2032675"/>
            <a:ext cx="632400" cy="615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5176550" y="2032675"/>
            <a:ext cx="632400" cy="615600"/>
          </a:xfrm>
          <a:prstGeom prst="ellipse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>
            <a:off x="6073350" y="2032675"/>
            <a:ext cx="632400" cy="6156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/>
          <p:nvPr/>
        </p:nvSpPr>
        <p:spPr>
          <a:xfrm>
            <a:off x="7128250" y="2186575"/>
            <a:ext cx="6156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6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6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/>
        </p:nvSpPr>
        <p:spPr>
          <a:xfrm>
            <a:off x="1107025" y="0"/>
            <a:ext cx="815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Sequence data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225" y="692700"/>
            <a:ext cx="2959850" cy="16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0925" y="692700"/>
            <a:ext cx="2602899" cy="19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14175" y="2515092"/>
            <a:ext cx="3072825" cy="181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30075" y="692688"/>
            <a:ext cx="3072825" cy="181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45950" y="2743287"/>
            <a:ext cx="3072825" cy="152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9775" y="2458450"/>
            <a:ext cx="2791935" cy="18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7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7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107025" y="0"/>
            <a:ext cx="815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Sequence Modeling Application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4" name="Google Shape;30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813" y="764723"/>
            <a:ext cx="7147425" cy="19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1250" y="2893847"/>
            <a:ext cx="1182995" cy="942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16887" y="2899404"/>
            <a:ext cx="1183000" cy="1000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47300" y="2928838"/>
            <a:ext cx="1266650" cy="87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9217" y="2876750"/>
            <a:ext cx="1130256" cy="10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68625" y="2928860"/>
            <a:ext cx="1182995" cy="942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8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8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8"/>
          <p:cNvSpPr txBox="1"/>
          <p:nvPr/>
        </p:nvSpPr>
        <p:spPr>
          <a:xfrm>
            <a:off x="1107025" y="0"/>
            <a:ext cx="815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Sequence Modeling Type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8" name="Google Shape;318;p38"/>
          <p:cNvSpPr txBox="1"/>
          <p:nvPr/>
        </p:nvSpPr>
        <p:spPr>
          <a:xfrm>
            <a:off x="568300" y="840425"/>
            <a:ext cx="77400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1. Sequence Modeling with Recurrence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Models</a:t>
            </a:r>
            <a:r>
              <a:rPr lang="en-GB" sz="1100">
                <a:solidFill>
                  <a:schemeClr val="dk1"/>
                </a:solidFill>
              </a:rPr>
              <a:t>: RNN, LSTM, GRU</a:t>
            </a:r>
            <a:br>
              <a:rPr lang="en-GB" sz="1100">
                <a:solidFill>
                  <a:schemeClr val="dk1"/>
                </a:solidFill>
              </a:rPr>
            </a:br>
            <a:r>
              <a:rPr b="1" lang="en-GB" sz="1100">
                <a:solidFill>
                  <a:schemeClr val="dk1"/>
                </a:solidFill>
              </a:rPr>
              <a:t>Core Idea</a:t>
            </a:r>
            <a:r>
              <a:rPr lang="en-GB" sz="1100">
                <a:solidFill>
                  <a:schemeClr val="dk1"/>
                </a:solidFill>
              </a:rPr>
              <a:t>: Process sequences </a:t>
            </a:r>
            <a:r>
              <a:rPr b="1" lang="en-GB" sz="1100">
                <a:solidFill>
                  <a:schemeClr val="dk1"/>
                </a:solidFill>
              </a:rPr>
              <a:t>step-by-step</a:t>
            </a:r>
            <a:r>
              <a:rPr lang="en-GB" sz="1100">
                <a:solidFill>
                  <a:schemeClr val="dk1"/>
                </a:solidFill>
              </a:rPr>
              <a:t>, maintaining a hidden state that captures past information.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273" y="2178921"/>
            <a:ext cx="1175275" cy="1778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2075" y="2203000"/>
            <a:ext cx="1411625" cy="17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6068" y="2464912"/>
            <a:ext cx="780931" cy="104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84076" y="2568425"/>
            <a:ext cx="1640724" cy="99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83688" y="3755800"/>
            <a:ext cx="300037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8"/>
          <p:cNvSpPr/>
          <p:nvPr/>
        </p:nvSpPr>
        <p:spPr>
          <a:xfrm>
            <a:off x="5710700" y="2914200"/>
            <a:ext cx="6156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8"/>
          <p:cNvSpPr/>
          <p:nvPr/>
        </p:nvSpPr>
        <p:spPr>
          <a:xfrm>
            <a:off x="3956388" y="2914200"/>
            <a:ext cx="6156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8"/>
          <p:cNvSpPr/>
          <p:nvPr/>
        </p:nvSpPr>
        <p:spPr>
          <a:xfrm>
            <a:off x="1829000" y="2946550"/>
            <a:ext cx="615600" cy="30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9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9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9"/>
          <p:cNvSpPr txBox="1"/>
          <p:nvPr/>
        </p:nvSpPr>
        <p:spPr>
          <a:xfrm>
            <a:off x="1107025" y="0"/>
            <a:ext cx="815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Sequence Modeling Type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5" name="Google Shape;335;p39"/>
          <p:cNvSpPr txBox="1"/>
          <p:nvPr/>
        </p:nvSpPr>
        <p:spPr>
          <a:xfrm>
            <a:off x="568300" y="840425"/>
            <a:ext cx="77400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1. Sequence Modeling with Recurrence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Models</a:t>
            </a:r>
            <a:r>
              <a:rPr lang="en-GB" sz="1100">
                <a:solidFill>
                  <a:schemeClr val="dk1"/>
                </a:solidFill>
              </a:rPr>
              <a:t>: RNN, LSTM, GRU</a:t>
            </a:r>
            <a:br>
              <a:rPr lang="en-GB" sz="1100">
                <a:solidFill>
                  <a:schemeClr val="dk1"/>
                </a:solidFill>
              </a:rPr>
            </a:br>
            <a:r>
              <a:rPr b="1" lang="en-GB" sz="1100">
                <a:solidFill>
                  <a:schemeClr val="dk1"/>
                </a:solidFill>
              </a:rPr>
              <a:t>Core Idea</a:t>
            </a:r>
            <a:r>
              <a:rPr lang="en-GB" sz="1100">
                <a:solidFill>
                  <a:schemeClr val="dk1"/>
                </a:solidFill>
              </a:rPr>
              <a:t>: Process sequences </a:t>
            </a:r>
            <a:r>
              <a:rPr b="1" lang="en-GB" sz="1100">
                <a:solidFill>
                  <a:schemeClr val="dk1"/>
                </a:solidFill>
              </a:rPr>
              <a:t>step-by-step</a:t>
            </a:r>
            <a:r>
              <a:rPr lang="en-GB" sz="1100">
                <a:solidFill>
                  <a:schemeClr val="dk1"/>
                </a:solidFill>
              </a:rPr>
              <a:t>, maintaining a hidden state that captures past information.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36" name="Google Shape;336;p39"/>
          <p:cNvSpPr txBox="1"/>
          <p:nvPr/>
        </p:nvSpPr>
        <p:spPr>
          <a:xfrm>
            <a:off x="680650" y="1991650"/>
            <a:ext cx="801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                                   Pros                                                                                Cons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37" name="Google Shape;337;p39"/>
          <p:cNvSpPr txBox="1"/>
          <p:nvPr/>
        </p:nvSpPr>
        <p:spPr>
          <a:xfrm>
            <a:off x="680650" y="24933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✔ Handles variable-length sequences well</a:t>
            </a:r>
            <a:endParaRPr sz="1100"/>
          </a:p>
        </p:txBody>
      </p:sp>
      <p:sp>
        <p:nvSpPr>
          <p:cNvPr id="338" name="Google Shape;338;p39"/>
          <p:cNvSpPr txBox="1"/>
          <p:nvPr/>
        </p:nvSpPr>
        <p:spPr>
          <a:xfrm>
            <a:off x="680650" y="29248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✔ Low memory usage (sequential processing)</a:t>
            </a:r>
            <a:endParaRPr sz="1100"/>
          </a:p>
        </p:txBody>
      </p:sp>
      <p:sp>
        <p:nvSpPr>
          <p:cNvPr id="339" name="Google Shape;339;p39"/>
          <p:cNvSpPr txBox="1"/>
          <p:nvPr/>
        </p:nvSpPr>
        <p:spPr>
          <a:xfrm>
            <a:off x="680650" y="34480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✔ Simple architecture</a:t>
            </a:r>
            <a:endParaRPr sz="1100"/>
          </a:p>
        </p:txBody>
      </p:sp>
      <p:sp>
        <p:nvSpPr>
          <p:cNvPr id="340" name="Google Shape;340;p39"/>
          <p:cNvSpPr txBox="1"/>
          <p:nvPr/>
        </p:nvSpPr>
        <p:spPr>
          <a:xfrm>
            <a:off x="4163650" y="24933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✖ Struggles with </a:t>
            </a:r>
            <a:r>
              <a:rPr b="1" lang="en-GB" sz="1100">
                <a:solidFill>
                  <a:schemeClr val="dk1"/>
                </a:solidFill>
              </a:rPr>
              <a:t>long-range dependencies</a:t>
            </a:r>
            <a:endParaRPr sz="1100"/>
          </a:p>
        </p:txBody>
      </p:sp>
      <p:sp>
        <p:nvSpPr>
          <p:cNvPr id="341" name="Google Shape;341;p39"/>
          <p:cNvSpPr txBox="1"/>
          <p:nvPr/>
        </p:nvSpPr>
        <p:spPr>
          <a:xfrm>
            <a:off x="4163650" y="29122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✖ Slow training (no parallelization)</a:t>
            </a:r>
            <a:endParaRPr sz="1100"/>
          </a:p>
        </p:txBody>
      </p:sp>
      <p:sp>
        <p:nvSpPr>
          <p:cNvPr id="342" name="Google Shape;342;p39"/>
          <p:cNvSpPr txBox="1"/>
          <p:nvPr/>
        </p:nvSpPr>
        <p:spPr>
          <a:xfrm>
            <a:off x="4163650" y="3331163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✖ Prone to vanishing/exploding gradients (RNNs)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0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/>
          <p:nvPr/>
        </p:nvSpPr>
        <p:spPr>
          <a:xfrm>
            <a:off x="1107025" y="0"/>
            <a:ext cx="815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Sequence Modeling Type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1" name="Google Shape;351;p40"/>
          <p:cNvSpPr txBox="1"/>
          <p:nvPr/>
        </p:nvSpPr>
        <p:spPr>
          <a:xfrm>
            <a:off x="568300" y="840425"/>
            <a:ext cx="77400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1. Sequence Modeling with Recurrence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Models</a:t>
            </a:r>
            <a:r>
              <a:rPr lang="en-GB" sz="1100">
                <a:solidFill>
                  <a:schemeClr val="dk1"/>
                </a:solidFill>
              </a:rPr>
              <a:t>: RNN, LSTM, GRU</a:t>
            </a:r>
            <a:br>
              <a:rPr lang="en-GB" sz="1100">
                <a:solidFill>
                  <a:schemeClr val="dk1"/>
                </a:solidFill>
              </a:rPr>
            </a:br>
            <a:r>
              <a:rPr b="1" lang="en-GB" sz="1100">
                <a:solidFill>
                  <a:schemeClr val="dk1"/>
                </a:solidFill>
              </a:rPr>
              <a:t>Core Idea</a:t>
            </a:r>
            <a:r>
              <a:rPr lang="en-GB" sz="1100">
                <a:solidFill>
                  <a:schemeClr val="dk1"/>
                </a:solidFill>
              </a:rPr>
              <a:t>: Process sequences </a:t>
            </a:r>
            <a:r>
              <a:rPr b="1" lang="en-GB" sz="1100">
                <a:solidFill>
                  <a:schemeClr val="dk1"/>
                </a:solidFill>
              </a:rPr>
              <a:t>step-by-step</a:t>
            </a:r>
            <a:r>
              <a:rPr lang="en-GB" sz="1100">
                <a:solidFill>
                  <a:schemeClr val="dk1"/>
                </a:solidFill>
              </a:rPr>
              <a:t>, maintaining a hidden state that captures past information.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52" name="Google Shape;352;p40"/>
          <p:cNvSpPr txBox="1"/>
          <p:nvPr/>
        </p:nvSpPr>
        <p:spPr>
          <a:xfrm>
            <a:off x="624325" y="2230875"/>
            <a:ext cx="30000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</a:rPr>
              <a:t>Applications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Early NLP (machine translation, sentiment analysis)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Time-series forecasting (stock prices, weather)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53" name="Google Shape;35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2200" y="2230885"/>
            <a:ext cx="1182995" cy="942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3588" y="2781713"/>
            <a:ext cx="301942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45600" y="2571750"/>
            <a:ext cx="267652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14675" y="2403238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1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1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1"/>
          <p:cNvSpPr txBox="1"/>
          <p:nvPr/>
        </p:nvSpPr>
        <p:spPr>
          <a:xfrm>
            <a:off x="1107025" y="0"/>
            <a:ext cx="815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Sequence Modeling Type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5" name="Google Shape;365;p41"/>
          <p:cNvSpPr txBox="1"/>
          <p:nvPr/>
        </p:nvSpPr>
        <p:spPr>
          <a:xfrm>
            <a:off x="568300" y="889175"/>
            <a:ext cx="4546500" cy="1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2. Sequence Modeling with Attention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Models</a:t>
            </a:r>
            <a:r>
              <a:rPr lang="en-GB" sz="1100">
                <a:solidFill>
                  <a:schemeClr val="dk1"/>
                </a:solidFill>
              </a:rPr>
              <a:t>: Transformers (BERT, GPT)</a:t>
            </a:r>
            <a:br>
              <a:rPr lang="en-GB" sz="1100">
                <a:solidFill>
                  <a:schemeClr val="dk1"/>
                </a:solidFill>
              </a:rPr>
            </a:br>
            <a:r>
              <a:rPr b="1" lang="en-GB" sz="1100">
                <a:solidFill>
                  <a:schemeClr val="dk1"/>
                </a:solidFill>
              </a:rPr>
              <a:t>Core Idea</a:t>
            </a:r>
            <a:r>
              <a:rPr lang="en-GB" sz="1100">
                <a:solidFill>
                  <a:schemeClr val="dk1"/>
                </a:solidFill>
              </a:rPr>
              <a:t>: Weigh the importance of all past inputs dynamically using </a:t>
            </a:r>
            <a:r>
              <a:rPr b="1" lang="en-GB" sz="1100">
                <a:solidFill>
                  <a:schemeClr val="dk1"/>
                </a:solidFill>
              </a:rPr>
              <a:t>self-attention</a:t>
            </a:r>
            <a:r>
              <a:rPr lang="en-GB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66" name="Google Shape;36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100" y="2087375"/>
            <a:ext cx="2534746" cy="22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8725" y="2142438"/>
            <a:ext cx="2205676" cy="20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8875" y="750650"/>
            <a:ext cx="2553350" cy="37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333675" y="0"/>
            <a:ext cx="6912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Computer Vision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3737" y="692700"/>
            <a:ext cx="6532188" cy="36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2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2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2"/>
          <p:cNvSpPr txBox="1"/>
          <p:nvPr/>
        </p:nvSpPr>
        <p:spPr>
          <a:xfrm>
            <a:off x="1107025" y="0"/>
            <a:ext cx="815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Sequence Modeling Type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7" name="Google Shape;377;p42"/>
          <p:cNvSpPr txBox="1"/>
          <p:nvPr/>
        </p:nvSpPr>
        <p:spPr>
          <a:xfrm>
            <a:off x="680650" y="1991650"/>
            <a:ext cx="801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                                     Pros                                                                                Cons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78" name="Google Shape;378;p42"/>
          <p:cNvSpPr txBox="1"/>
          <p:nvPr/>
        </p:nvSpPr>
        <p:spPr>
          <a:xfrm>
            <a:off x="680650" y="24933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✔ Captures </a:t>
            </a:r>
            <a:r>
              <a:rPr b="1" lang="en-GB" sz="1100">
                <a:solidFill>
                  <a:schemeClr val="dk1"/>
                </a:solidFill>
              </a:rPr>
              <a:t>long-range dependencies</a:t>
            </a:r>
            <a:r>
              <a:rPr lang="en-GB" sz="1100">
                <a:solidFill>
                  <a:schemeClr val="dk1"/>
                </a:solidFill>
              </a:rPr>
              <a:t> better</a:t>
            </a:r>
            <a:endParaRPr sz="1100"/>
          </a:p>
        </p:txBody>
      </p:sp>
      <p:sp>
        <p:nvSpPr>
          <p:cNvPr id="379" name="Google Shape;379;p42"/>
          <p:cNvSpPr txBox="1"/>
          <p:nvPr/>
        </p:nvSpPr>
        <p:spPr>
          <a:xfrm>
            <a:off x="680650" y="29248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✔ Parallel processing (faster training)</a:t>
            </a:r>
            <a:endParaRPr sz="1100"/>
          </a:p>
        </p:txBody>
      </p:sp>
      <p:sp>
        <p:nvSpPr>
          <p:cNvPr id="380" name="Google Shape;380;p42"/>
          <p:cNvSpPr txBox="1"/>
          <p:nvPr/>
        </p:nvSpPr>
        <p:spPr>
          <a:xfrm>
            <a:off x="680650" y="34480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✔ State-of-the-art performance (e.g., GPT-4)</a:t>
            </a:r>
            <a:endParaRPr sz="1100"/>
          </a:p>
        </p:txBody>
      </p:sp>
      <p:sp>
        <p:nvSpPr>
          <p:cNvPr id="381" name="Google Shape;381;p42"/>
          <p:cNvSpPr txBox="1"/>
          <p:nvPr/>
        </p:nvSpPr>
        <p:spPr>
          <a:xfrm>
            <a:off x="4163650" y="24933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✖ High memory usage (stores all tokens)</a:t>
            </a:r>
            <a:endParaRPr sz="1100"/>
          </a:p>
        </p:txBody>
      </p:sp>
      <p:sp>
        <p:nvSpPr>
          <p:cNvPr id="382" name="Google Shape;382;p42"/>
          <p:cNvSpPr txBox="1"/>
          <p:nvPr/>
        </p:nvSpPr>
        <p:spPr>
          <a:xfrm>
            <a:off x="4163650" y="29122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✖ Computationally expensive</a:t>
            </a:r>
            <a:endParaRPr sz="1100"/>
          </a:p>
        </p:txBody>
      </p:sp>
      <p:sp>
        <p:nvSpPr>
          <p:cNvPr id="383" name="Google Shape;383;p42"/>
          <p:cNvSpPr txBox="1"/>
          <p:nvPr/>
        </p:nvSpPr>
        <p:spPr>
          <a:xfrm>
            <a:off x="4163650" y="3331163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✖ Requires large datasets</a:t>
            </a:r>
            <a:endParaRPr sz="1100"/>
          </a:p>
        </p:txBody>
      </p:sp>
      <p:sp>
        <p:nvSpPr>
          <p:cNvPr id="384" name="Google Shape;384;p42"/>
          <p:cNvSpPr txBox="1"/>
          <p:nvPr/>
        </p:nvSpPr>
        <p:spPr>
          <a:xfrm>
            <a:off x="568300" y="889175"/>
            <a:ext cx="71637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2. Sequence Modeling with Attention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Models</a:t>
            </a:r>
            <a:r>
              <a:rPr lang="en-GB" sz="1100">
                <a:solidFill>
                  <a:schemeClr val="dk1"/>
                </a:solidFill>
              </a:rPr>
              <a:t>: Transformers (BERT, GPT)</a:t>
            </a:r>
            <a:br>
              <a:rPr lang="en-GB" sz="1100">
                <a:solidFill>
                  <a:schemeClr val="dk1"/>
                </a:solidFill>
              </a:rPr>
            </a:br>
            <a:r>
              <a:rPr b="1" lang="en-GB" sz="1100">
                <a:solidFill>
                  <a:schemeClr val="dk1"/>
                </a:solidFill>
              </a:rPr>
              <a:t>Core Idea</a:t>
            </a:r>
            <a:r>
              <a:rPr lang="en-GB" sz="1100">
                <a:solidFill>
                  <a:schemeClr val="dk1"/>
                </a:solidFill>
              </a:rPr>
              <a:t>: Weigh the importance of all past inputs dynamically using </a:t>
            </a:r>
            <a:r>
              <a:rPr b="1" lang="en-GB" sz="1100">
                <a:solidFill>
                  <a:schemeClr val="dk1"/>
                </a:solidFill>
              </a:rPr>
              <a:t>self-attention</a:t>
            </a:r>
            <a:r>
              <a:rPr lang="en-GB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3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3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3"/>
          <p:cNvSpPr txBox="1"/>
          <p:nvPr/>
        </p:nvSpPr>
        <p:spPr>
          <a:xfrm>
            <a:off x="1107025" y="0"/>
            <a:ext cx="8153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Sequence Modeling Type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3" name="Google Shape;393;p43"/>
          <p:cNvSpPr txBox="1"/>
          <p:nvPr/>
        </p:nvSpPr>
        <p:spPr>
          <a:xfrm>
            <a:off x="568300" y="889175"/>
            <a:ext cx="71637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2. Sequence Modeling with Attention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Models</a:t>
            </a:r>
            <a:r>
              <a:rPr lang="en-GB" sz="1100">
                <a:solidFill>
                  <a:schemeClr val="dk1"/>
                </a:solidFill>
              </a:rPr>
              <a:t>: Transformers (BERT, GPT)</a:t>
            </a:r>
            <a:br>
              <a:rPr lang="en-GB" sz="1100">
                <a:solidFill>
                  <a:schemeClr val="dk1"/>
                </a:solidFill>
              </a:rPr>
            </a:br>
            <a:r>
              <a:rPr b="1" lang="en-GB" sz="1100">
                <a:solidFill>
                  <a:schemeClr val="dk1"/>
                </a:solidFill>
              </a:rPr>
              <a:t>Core Idea</a:t>
            </a:r>
            <a:r>
              <a:rPr lang="en-GB" sz="1100">
                <a:solidFill>
                  <a:schemeClr val="dk1"/>
                </a:solidFill>
              </a:rPr>
              <a:t>: Weigh the importance of all past inputs dynamically using </a:t>
            </a:r>
            <a:r>
              <a:rPr b="1" lang="en-GB" sz="1100">
                <a:solidFill>
                  <a:schemeClr val="dk1"/>
                </a:solidFill>
              </a:rPr>
              <a:t>self-attention</a:t>
            </a:r>
            <a:r>
              <a:rPr lang="en-GB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568300" y="2169150"/>
            <a:ext cx="30000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</a:rPr>
              <a:t>Applications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Modern NLP (ChatGPT, translation, summarization)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Vision tasks (ViT - Vision Transformers)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395" name="Google Shape;39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1199" y="2189769"/>
            <a:ext cx="1257250" cy="763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7169" y="2665474"/>
            <a:ext cx="1720450" cy="642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26814" y="928351"/>
            <a:ext cx="1652075" cy="9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66995" y="1754100"/>
            <a:ext cx="1342980" cy="8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56887" y="2586400"/>
            <a:ext cx="1600825" cy="80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96598" y="3392070"/>
            <a:ext cx="1600827" cy="8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37166" y="912375"/>
            <a:ext cx="1503059" cy="8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77176" y="1970238"/>
            <a:ext cx="1600825" cy="546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89250" y="3404848"/>
            <a:ext cx="1089650" cy="816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210450" y="0"/>
            <a:ext cx="6912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Computer Vision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7387" y="692700"/>
            <a:ext cx="6578425" cy="37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1210450" y="0"/>
            <a:ext cx="6912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Computer Vision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7387" y="692700"/>
            <a:ext cx="6578425" cy="370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7">
            <a:alphaModFix/>
          </a:blip>
          <a:srcRect b="6006" l="0" r="0" t="0"/>
          <a:stretch/>
        </p:blipFill>
        <p:spPr>
          <a:xfrm>
            <a:off x="4050" y="0"/>
            <a:ext cx="9135900" cy="443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1210450" y="0"/>
            <a:ext cx="6912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Impact: Facial Recognition 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475" y="1069150"/>
            <a:ext cx="7102244" cy="2990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1210450" y="0"/>
            <a:ext cx="6912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Impact: Autonomous Driving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6">
            <a:alphaModFix/>
          </a:blip>
          <a:srcRect b="6489" l="0" r="0" t="18311"/>
          <a:stretch/>
        </p:blipFill>
        <p:spPr>
          <a:xfrm>
            <a:off x="1152925" y="1096574"/>
            <a:ext cx="6824265" cy="33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1210450" y="0"/>
            <a:ext cx="7933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Impact: Medicine, Biology, Healthcare 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100" y="1064525"/>
            <a:ext cx="7446975" cy="331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 title="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5" y="4146325"/>
            <a:ext cx="836801" cy="104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 title="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87" y="3988262"/>
            <a:ext cx="1089626" cy="13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1210450" y="0"/>
            <a:ext cx="6912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Impact: Medicine, Biology, Healthcare </a:t>
            </a:r>
            <a:endParaRPr b="1" sz="3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650" y="4436350"/>
            <a:ext cx="1864800" cy="4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2950" y="1144600"/>
            <a:ext cx="5387300" cy="32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